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60" r:id="rId2"/>
    <p:sldId id="261" r:id="rId3"/>
    <p:sldId id="258" r:id="rId4"/>
    <p:sldId id="263" r:id="rId5"/>
    <p:sldId id="262" r:id="rId6"/>
    <p:sldId id="269" r:id="rId7"/>
    <p:sldId id="264" r:id="rId8"/>
    <p:sldId id="265" r:id="rId9"/>
    <p:sldId id="266" r:id="rId10"/>
    <p:sldId id="267" r:id="rId11"/>
    <p:sldId id="268" r:id="rId12"/>
    <p:sldId id="270" r:id="rId13"/>
    <p:sldId id="272" r:id="rId14"/>
    <p:sldId id="271" r:id="rId15"/>
    <p:sldId id="276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7058"/>
    <a:srgbClr val="FEC881"/>
    <a:srgbClr val="E26600"/>
    <a:srgbClr val="FDCF97"/>
    <a:srgbClr val="2A4A9A"/>
    <a:srgbClr val="CF6E29"/>
    <a:srgbClr val="DA6601"/>
    <a:srgbClr val="1C75A1"/>
    <a:srgbClr val="B13524"/>
    <a:srgbClr val="CEA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425CA-4B9D-4420-BB9E-C250DB30E421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3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215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551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92767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490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556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813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98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8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61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0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9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2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1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46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91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4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EF7C3A7-D6F6-4D38-A7C3-B72967BB81A6}" type="datetime1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95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78827-B207-47EE-6055-A1A40386F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11133"/>
          <a:stretch/>
        </p:blipFill>
        <p:spPr>
          <a:xfrm>
            <a:off x="3068" y="-3843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32FE9C-567A-75A8-8535-077D4B403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4" y="2336962"/>
            <a:ext cx="6947455" cy="87122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Building a Safer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EA8CB-CD72-FC99-4B07-301E060CC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4" y="5186000"/>
            <a:ext cx="7500035" cy="748279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Through thorough data analysis of Construction-Related Accident Reports collected from the NYC Department of Building database.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8AB7324-CEC0-DD3E-6B6F-C2D3CF200D91}"/>
              </a:ext>
            </a:extLst>
          </p:cNvPr>
          <p:cNvSpPr txBox="1">
            <a:spLocks/>
          </p:cNvSpPr>
          <p:nvPr/>
        </p:nvSpPr>
        <p:spPr>
          <a:xfrm>
            <a:off x="841244" y="6072635"/>
            <a:ext cx="2598513" cy="4756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By Roman Leshchinskiy</a:t>
            </a:r>
          </a:p>
        </p:txBody>
      </p:sp>
    </p:spTree>
    <p:extLst>
      <p:ext uri="{BB962C8B-B14F-4D97-AF65-F5344CB8AC3E}">
        <p14:creationId xmlns:p14="http://schemas.microsoft.com/office/powerpoint/2010/main" val="4238424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4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B87D2-66CD-2053-90DF-B2374F08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98" y="306386"/>
            <a:ext cx="6072188" cy="48173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BD7AACC-1BB4-F2D3-18F6-573D5CD7126D}"/>
              </a:ext>
            </a:extLst>
          </p:cNvPr>
          <p:cNvGrpSpPr/>
          <p:nvPr/>
        </p:nvGrpSpPr>
        <p:grpSpPr>
          <a:xfrm>
            <a:off x="7430607" y="4536099"/>
            <a:ext cx="4617253" cy="2396393"/>
            <a:chOff x="6490806" y="4536099"/>
            <a:chExt cx="4617253" cy="23963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8BA6BE-367C-B8E5-6908-7EF99A52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 rot="10487439">
              <a:off x="6490806" y="4536099"/>
              <a:ext cx="4617253" cy="2396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43CCDED2-82AB-8B3D-6FE2-3548B0F9C372}"/>
                </a:ext>
              </a:extLst>
            </p:cNvPr>
            <p:cNvSpPr txBox="1">
              <a:spLocks/>
            </p:cNvSpPr>
            <p:nvPr/>
          </p:nvSpPr>
          <p:spPr>
            <a:xfrm>
              <a:off x="7215909" y="4893137"/>
              <a:ext cx="3195782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Do non-Union get injured more than Union?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CF4B6B-B1A3-CD00-ECB3-7E537AE4A8BE}"/>
              </a:ext>
            </a:extLst>
          </p:cNvPr>
          <p:cNvSpPr txBox="1">
            <a:spLocks/>
          </p:cNvSpPr>
          <p:nvPr/>
        </p:nvSpPr>
        <p:spPr>
          <a:xfrm>
            <a:off x="6950543" y="798360"/>
            <a:ext cx="5148324" cy="36974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Most Injured by Union Info: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Non-Union sites</a:t>
            </a:r>
            <a:endParaRPr lang="en-US" sz="2800" dirty="0">
              <a:solidFill>
                <a:srgbClr val="00B0F0"/>
              </a:solidFill>
            </a:endParaRPr>
          </a:p>
          <a:p>
            <a:r>
              <a:rPr lang="en-US" sz="2800" dirty="0">
                <a:solidFill>
                  <a:srgbClr val="00B0F0"/>
                </a:solidFill>
              </a:rPr>
              <a:t> Graph Interpretations: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Union workers have gradually decreased in injured, while Non-Union has significantly been increasing.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Open Shop sites did have an increase in injured in 2020, like the other sites, but then leveled off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83B5A0-F3EA-F0EC-481B-E59B59EE4C0F}"/>
              </a:ext>
            </a:extLst>
          </p:cNvPr>
          <p:cNvSpPr txBox="1">
            <a:spLocks/>
          </p:cNvSpPr>
          <p:nvPr/>
        </p:nvSpPr>
        <p:spPr>
          <a:xfrm>
            <a:off x="589797" y="5207000"/>
            <a:ext cx="6072187" cy="1651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Non-Union Site</a:t>
            </a:r>
            <a:r>
              <a:rPr lang="en-US" sz="1600" i="1" dirty="0">
                <a:solidFill>
                  <a:schemeClr val="tx1"/>
                </a:solidFill>
              </a:rPr>
              <a:t>: a job that doesn’t employ unionized workers</a:t>
            </a:r>
          </a:p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Union Site</a:t>
            </a:r>
            <a:r>
              <a:rPr lang="en-US" sz="1600" i="1" dirty="0">
                <a:solidFill>
                  <a:schemeClr val="tx1"/>
                </a:solidFill>
              </a:rPr>
              <a:t>: a job where union negotiates wages and benefits on behalf of the worker</a:t>
            </a:r>
          </a:p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Open Shop Site</a:t>
            </a:r>
            <a:r>
              <a:rPr lang="en-US" sz="1600" i="1" dirty="0">
                <a:solidFill>
                  <a:schemeClr val="tx1"/>
                </a:solidFill>
              </a:rPr>
              <a:t>: a job that allows a combination of both Non-Union and Union workers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ECB864-E395-5670-4307-BB643A942729}"/>
              </a:ext>
            </a:extLst>
          </p:cNvPr>
          <p:cNvSpPr/>
          <p:nvPr/>
        </p:nvSpPr>
        <p:spPr>
          <a:xfrm>
            <a:off x="1459348" y="670282"/>
            <a:ext cx="5052288" cy="3825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3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BD7AACC-1BB4-F2D3-18F6-573D5CD7126D}"/>
              </a:ext>
            </a:extLst>
          </p:cNvPr>
          <p:cNvGrpSpPr/>
          <p:nvPr/>
        </p:nvGrpSpPr>
        <p:grpSpPr>
          <a:xfrm>
            <a:off x="591975" y="330200"/>
            <a:ext cx="4617253" cy="2396393"/>
            <a:chOff x="6490806" y="4536099"/>
            <a:chExt cx="4617253" cy="23963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A8BA6BE-367C-B8E5-6908-7EF99A52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487439">
              <a:off x="6490806" y="4536099"/>
              <a:ext cx="4617253" cy="239639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43CCDED2-82AB-8B3D-6FE2-3548B0F9C372}"/>
                </a:ext>
              </a:extLst>
            </p:cNvPr>
            <p:cNvSpPr txBox="1">
              <a:spLocks/>
            </p:cNvSpPr>
            <p:nvPr/>
          </p:nvSpPr>
          <p:spPr>
            <a:xfrm>
              <a:off x="7145740" y="4893137"/>
              <a:ext cx="327890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Do non-Union get injured more than Union ?</a:t>
              </a:r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CF4B6B-B1A3-CD00-ECB3-7E537AE4A8BE}"/>
              </a:ext>
            </a:extLst>
          </p:cNvPr>
          <p:cNvSpPr txBox="1">
            <a:spLocks/>
          </p:cNvSpPr>
          <p:nvPr/>
        </p:nvSpPr>
        <p:spPr>
          <a:xfrm>
            <a:off x="326440" y="2931256"/>
            <a:ext cx="5783640" cy="24891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Most Injured by Union Info: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Manhattan has most injured in Open Shop and Union sites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Brooklyn has most injured in Non-Union sites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83B5A0-F3EA-F0EC-481B-E59B59EE4C0F}"/>
              </a:ext>
            </a:extLst>
          </p:cNvPr>
          <p:cNvSpPr txBox="1">
            <a:spLocks/>
          </p:cNvSpPr>
          <p:nvPr/>
        </p:nvSpPr>
        <p:spPr>
          <a:xfrm>
            <a:off x="6110080" y="5207000"/>
            <a:ext cx="6072187" cy="1651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Non-Union Site</a:t>
            </a:r>
            <a:r>
              <a:rPr lang="en-US" sz="1600" i="1" dirty="0">
                <a:solidFill>
                  <a:schemeClr val="tx1"/>
                </a:solidFill>
              </a:rPr>
              <a:t>: a job that doesn’t employ unionized workers</a:t>
            </a:r>
          </a:p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Union Site</a:t>
            </a:r>
            <a:r>
              <a:rPr lang="en-US" sz="1600" i="1" dirty="0">
                <a:solidFill>
                  <a:schemeClr val="tx1"/>
                </a:solidFill>
              </a:rPr>
              <a:t>: a job where union negotiates wages and benefits on behalf of the worker</a:t>
            </a:r>
          </a:p>
          <a:p>
            <a:pPr marL="36900" indent="0">
              <a:buNone/>
            </a:pPr>
            <a:r>
              <a:rPr lang="en-US" sz="1600" i="1" u="sng" dirty="0">
                <a:solidFill>
                  <a:schemeClr val="tx1"/>
                </a:solidFill>
              </a:rPr>
              <a:t>Open Shop Site</a:t>
            </a:r>
            <a:r>
              <a:rPr lang="en-US" sz="1600" i="1" dirty="0">
                <a:solidFill>
                  <a:schemeClr val="tx1"/>
                </a:solidFill>
              </a:rPr>
              <a:t>: a job that allows a combination of both Non-Union and Union workers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8FABBB-50C9-4DCE-4092-BD426E3CD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85" y="203917"/>
            <a:ext cx="54387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184BB10-F730-BCD2-449A-AB3F145C44B9}"/>
              </a:ext>
            </a:extLst>
          </p:cNvPr>
          <p:cNvSpPr/>
          <p:nvPr/>
        </p:nvSpPr>
        <p:spPr>
          <a:xfrm>
            <a:off x="7112000" y="540973"/>
            <a:ext cx="4587279" cy="3449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7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CF4B6B-B1A3-CD00-ECB3-7E537AE4A8BE}"/>
              </a:ext>
            </a:extLst>
          </p:cNvPr>
          <p:cNvSpPr txBox="1">
            <a:spLocks/>
          </p:cNvSpPr>
          <p:nvPr/>
        </p:nvSpPr>
        <p:spPr>
          <a:xfrm>
            <a:off x="326439" y="2804256"/>
            <a:ext cx="5041428" cy="24891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Graph Interpretations: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Experienced workers are injured less than newly employed workers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Majority of incidents occurs within the first 30 days of employment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E7117E-9455-04C0-7F89-BF462BEAA56B}"/>
              </a:ext>
            </a:extLst>
          </p:cNvPr>
          <p:cNvGrpSpPr/>
          <p:nvPr/>
        </p:nvGrpSpPr>
        <p:grpSpPr>
          <a:xfrm>
            <a:off x="595452" y="516466"/>
            <a:ext cx="5245615" cy="1662685"/>
            <a:chOff x="1861245" y="-101600"/>
            <a:chExt cx="5245615" cy="16626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05EF20-F669-F7B3-FB84-CAF7EC96E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21236011">
              <a:off x="1861245" y="-51468"/>
              <a:ext cx="5245615" cy="155108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1288EF81-F694-951C-20BA-BA057353486B}"/>
                </a:ext>
              </a:extLst>
            </p:cNvPr>
            <p:cNvSpPr txBox="1">
              <a:spLocks/>
            </p:cNvSpPr>
            <p:nvPr/>
          </p:nvSpPr>
          <p:spPr>
            <a:xfrm>
              <a:off x="2683326" y="-101600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Do more experienced workers get injured less?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D3D8FD34-536A-3E3E-11B9-992E1A26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68" y="964093"/>
            <a:ext cx="6311902" cy="49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11E2DC-F5F3-B756-8631-ED5469608A73}"/>
              </a:ext>
            </a:extLst>
          </p:cNvPr>
          <p:cNvSpPr/>
          <p:nvPr/>
        </p:nvSpPr>
        <p:spPr>
          <a:xfrm>
            <a:off x="6687164" y="1427663"/>
            <a:ext cx="4976658" cy="3877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3F97DE-3A0B-870B-B869-076B518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Summary</a:t>
            </a:r>
            <a:br>
              <a:rPr lang="en-US" sz="3200" dirty="0"/>
            </a:br>
            <a:r>
              <a:rPr lang="en-US" sz="2800" i="1" dirty="0"/>
              <a:t>Major Take Aways</a:t>
            </a:r>
            <a:endParaRPr lang="en-US" sz="32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31B83-9E7E-9132-859F-1E8F12119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3079" y="1732449"/>
            <a:ext cx="5368954" cy="460962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Construction affects both workers and pedestrians in NYC, with incidents </a:t>
            </a:r>
            <a:r>
              <a:rPr lang="en-US" sz="1800" dirty="0">
                <a:solidFill>
                  <a:schemeClr val="accent1"/>
                </a:solidFill>
              </a:rPr>
              <a:t>increasing annually</a:t>
            </a:r>
            <a:r>
              <a:rPr lang="en-US" sz="1800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Most incidents commonly occur during the </a:t>
            </a:r>
            <a:r>
              <a:rPr lang="en-US" sz="1800" dirty="0">
                <a:solidFill>
                  <a:schemeClr val="accent1"/>
                </a:solidFill>
              </a:rPr>
              <a:t>summer months</a:t>
            </a:r>
            <a:r>
              <a:rPr lang="en-US" sz="1800" dirty="0">
                <a:solidFill>
                  <a:schemeClr val="accent2"/>
                </a:solidFill>
              </a:rPr>
              <a:t> and </a:t>
            </a:r>
            <a:r>
              <a:rPr lang="en-US" sz="1800" dirty="0">
                <a:solidFill>
                  <a:schemeClr val="accent1"/>
                </a:solidFill>
              </a:rPr>
              <a:t>November</a:t>
            </a:r>
            <a:r>
              <a:rPr lang="en-US" sz="1800" dirty="0">
                <a:solidFill>
                  <a:schemeClr val="accent2"/>
                </a:solidFill>
              </a:rPr>
              <a:t> during the day shift from </a:t>
            </a:r>
            <a:r>
              <a:rPr lang="en-US" sz="1800" dirty="0">
                <a:solidFill>
                  <a:schemeClr val="accent1"/>
                </a:solidFill>
              </a:rPr>
              <a:t>11AM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to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1PM</a:t>
            </a:r>
            <a:r>
              <a:rPr lang="en-US" sz="1800" dirty="0">
                <a:solidFill>
                  <a:schemeClr val="accent2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Most affected boroughs of construction incidents are </a:t>
            </a:r>
            <a:r>
              <a:rPr lang="en-US" sz="1800" dirty="0">
                <a:solidFill>
                  <a:schemeClr val="accent1"/>
                </a:solidFill>
              </a:rPr>
              <a:t>Manhattan</a:t>
            </a:r>
            <a:r>
              <a:rPr lang="en-US" sz="1800" dirty="0">
                <a:solidFill>
                  <a:schemeClr val="accent2"/>
                </a:solidFill>
              </a:rPr>
              <a:t> and </a:t>
            </a:r>
            <a:r>
              <a:rPr lang="en-US" sz="1800" dirty="0">
                <a:solidFill>
                  <a:schemeClr val="accent1"/>
                </a:solidFill>
              </a:rPr>
              <a:t>Brooklyn</a:t>
            </a:r>
            <a:r>
              <a:rPr lang="en-US" sz="1800" dirty="0">
                <a:solidFill>
                  <a:schemeClr val="accent2"/>
                </a:solidFill>
              </a:rPr>
              <a:t>, with Brooklyn significantly increasing in injured over the last 5 years.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1"/>
                </a:solidFill>
              </a:rPr>
              <a:t>Open Shop </a:t>
            </a:r>
            <a:r>
              <a:rPr lang="en-US" sz="1800" dirty="0">
                <a:solidFill>
                  <a:schemeClr val="accent2"/>
                </a:solidFill>
              </a:rPr>
              <a:t>and Union sites have more incidents in Manhattan, while Brooklyn has more </a:t>
            </a:r>
            <a:r>
              <a:rPr lang="en-US" sz="1800" dirty="0">
                <a:solidFill>
                  <a:schemeClr val="accent1"/>
                </a:solidFill>
              </a:rPr>
              <a:t>Non-Union</a:t>
            </a:r>
            <a:r>
              <a:rPr lang="en-US" sz="1800" dirty="0">
                <a:solidFill>
                  <a:schemeClr val="accent2"/>
                </a:solidFill>
              </a:rPr>
              <a:t> incidents. 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accent2"/>
                </a:solidFill>
              </a:rPr>
              <a:t>Most incidents occur within the </a:t>
            </a:r>
            <a:r>
              <a:rPr lang="en-US" sz="1800" dirty="0">
                <a:solidFill>
                  <a:schemeClr val="accent1"/>
                </a:solidFill>
              </a:rPr>
              <a:t>first 30 days of employment</a:t>
            </a:r>
            <a:r>
              <a:rPr lang="en-US" sz="1800" dirty="0">
                <a:solidFill>
                  <a:schemeClr val="accent2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25C13-D8B7-AE97-09F7-C1A5C6669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0845"/>
          <a:stretch/>
        </p:blipFill>
        <p:spPr>
          <a:xfrm>
            <a:off x="0" y="-12418"/>
            <a:ext cx="6163113" cy="68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59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552C-49F1-B51A-9B66-DC4D5D5C2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 b="15158"/>
          <a:stretch/>
        </p:blipFill>
        <p:spPr>
          <a:xfrm>
            <a:off x="0" y="609600"/>
            <a:ext cx="12192000" cy="5624424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5413D-B13E-76BF-F103-03CEE2CCC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23976"/>
            <a:ext cx="3596420" cy="1081761"/>
          </a:xfrm>
          <a:noFill/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DA6601"/>
                </a:solidFill>
              </a:rPr>
              <a:t>Optimistic Future Resolutions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C6F6B-D357-5893-2FDC-DEA043F1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5499"/>
            <a:ext cx="3531684" cy="3986519"/>
          </a:xfrm>
        </p:spPr>
        <p:txBody>
          <a:bodyPr anchor="t">
            <a:normAutofit/>
          </a:bodyPr>
          <a:lstStyle/>
          <a:p>
            <a:r>
              <a:rPr lang="en-US" dirty="0"/>
              <a:t>Reforming definitions of a  successful work ethic</a:t>
            </a:r>
          </a:p>
          <a:p>
            <a:endParaRPr lang="en-US" dirty="0"/>
          </a:p>
          <a:p>
            <a:r>
              <a:rPr lang="en-US" dirty="0"/>
              <a:t>Behavioral-Informed Safety Field Teams</a:t>
            </a:r>
          </a:p>
          <a:p>
            <a:endParaRPr lang="en-US" dirty="0"/>
          </a:p>
          <a:p>
            <a:r>
              <a:rPr lang="en-US" dirty="0"/>
              <a:t>Construction Schedules with emphasis on safety instead of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1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394CDB3-75FF-C219-C1E1-21D65BC9C09D}"/>
              </a:ext>
            </a:extLst>
          </p:cNvPr>
          <p:cNvSpPr/>
          <p:nvPr/>
        </p:nvSpPr>
        <p:spPr>
          <a:xfrm>
            <a:off x="-1" y="369455"/>
            <a:ext cx="12192001" cy="6105236"/>
          </a:xfrm>
          <a:prstGeom prst="rect">
            <a:avLst/>
          </a:prstGeom>
          <a:gradFill flip="none" rotWithShape="1">
            <a:gsLst>
              <a:gs pos="0">
                <a:srgbClr val="2A4A9A"/>
              </a:gs>
              <a:gs pos="50000">
                <a:srgbClr val="FEC881"/>
              </a:gs>
              <a:gs pos="100000">
                <a:srgbClr val="E26600"/>
              </a:gs>
            </a:gsLst>
            <a:lin ang="8100000" scaled="1"/>
            <a:tileRect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CEFBB9-3F3C-9A98-86B8-0784611A182A}"/>
              </a:ext>
            </a:extLst>
          </p:cNvPr>
          <p:cNvSpPr txBox="1">
            <a:spLocks/>
          </p:cNvSpPr>
          <p:nvPr/>
        </p:nvSpPr>
        <p:spPr>
          <a:xfrm>
            <a:off x="7510094" y="1468582"/>
            <a:ext cx="3968107" cy="47619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400" dirty="0">
                <a:solidFill>
                  <a:schemeClr val="tx1"/>
                </a:solidFill>
              </a:rPr>
              <a:t>Leadership Shadowing: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3-month instructional period directly following employment</a:t>
            </a:r>
          </a:p>
          <a:p>
            <a:pPr marL="450000" lvl="1" indent="0">
              <a:buClr>
                <a:schemeClr val="tx1"/>
              </a:buClr>
              <a:buNone/>
            </a:pPr>
            <a:endParaRPr lang="en-US" sz="800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8-hour Shift:</a:t>
            </a:r>
          </a:p>
          <a:p>
            <a:pPr lvl="2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4-hour lesson that reflects on best safety practices with specialized focus on trade</a:t>
            </a:r>
          </a:p>
          <a:p>
            <a:pPr lvl="2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4-hour work shift under direct supervision of experienced tradesman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33EE72-41C5-6DB4-40B7-F7FB5890ACA9}"/>
              </a:ext>
            </a:extLst>
          </p:cNvPr>
          <p:cNvSpPr txBox="1">
            <a:spLocks/>
          </p:cNvSpPr>
          <p:nvPr/>
        </p:nvSpPr>
        <p:spPr>
          <a:xfrm>
            <a:off x="7510094" y="627486"/>
            <a:ext cx="4100419" cy="1081761"/>
          </a:xfrm>
          <a:prstGeom prst="rect">
            <a:avLst/>
          </a:prstGeom>
          <a:noFill/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rgbClr val="DA6601"/>
                </a:solidFill>
              </a:rPr>
              <a:t>Optimistic Future Resolutions </a:t>
            </a:r>
            <a:r>
              <a:rPr lang="en-US" sz="2000" dirty="0">
                <a:solidFill>
                  <a:srgbClr val="DA6601"/>
                </a:solidFill>
              </a:rPr>
              <a:t>cont.</a:t>
            </a:r>
            <a:endParaRPr lang="en-US" sz="3200" dirty="0">
              <a:solidFill>
                <a:srgbClr val="DA660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E84135-5C6F-EAF2-2813-3ED7CD0DD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8" t="-646" r="15958" b="646"/>
          <a:stretch/>
        </p:blipFill>
        <p:spPr>
          <a:xfrm>
            <a:off x="4429205" y="594638"/>
            <a:ext cx="2881764" cy="2545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18DBFF-897A-5A60-A260-146C42FAD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7" t="-6" r="20754"/>
          <a:stretch/>
        </p:blipFill>
        <p:spPr>
          <a:xfrm>
            <a:off x="228789" y="3565237"/>
            <a:ext cx="2933421" cy="2687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A78149-9F5F-6FB7-5C69-B449EAF3EB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38" t="20143" r="25204" b="395"/>
          <a:stretch/>
        </p:blipFill>
        <p:spPr>
          <a:xfrm>
            <a:off x="201081" y="576166"/>
            <a:ext cx="4100418" cy="2840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480A3F-B993-341C-8B90-C9910216C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08" t="272" r="8516" b="-1820"/>
          <a:stretch/>
        </p:blipFill>
        <p:spPr>
          <a:xfrm>
            <a:off x="3315155" y="3278697"/>
            <a:ext cx="3968106" cy="30031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6CADA11-0925-A7A5-4FCD-152A8467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06" y="964093"/>
            <a:ext cx="6311902" cy="492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EF8023-B94A-FFD6-B4EE-6C06412B613D}"/>
              </a:ext>
            </a:extLst>
          </p:cNvPr>
          <p:cNvSpPr/>
          <p:nvPr/>
        </p:nvSpPr>
        <p:spPr>
          <a:xfrm>
            <a:off x="1595887" y="1468582"/>
            <a:ext cx="603849" cy="3888422"/>
          </a:xfrm>
          <a:prstGeom prst="rect">
            <a:avLst/>
          </a:prstGeom>
          <a:solidFill>
            <a:schemeClr val="accent5">
              <a:lumMod val="60000"/>
              <a:lumOff val="40000"/>
              <a:alpha val="3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0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A1AC-9226-D69C-B45B-93E0783F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0721-A223-E9D1-42EC-3E05A3CC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&lt;p&gt;Authorities have repeatedly tried to improve safety on ‘Train Street'&lt;/p&gt;">
            <a:extLst>
              <a:ext uri="{FF2B5EF4-FFF2-40B4-BE49-F238E27FC236}">
                <a16:creationId xmlns:a16="http://schemas.microsoft.com/office/drawing/2014/main" id="{18665A63-DB11-E9F3-E3A5-549B24D73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" b="18340"/>
          <a:stretch/>
        </p:blipFill>
        <p:spPr bwMode="auto">
          <a:xfrm>
            <a:off x="0" y="0"/>
            <a:ext cx="132694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26325-12B1-161A-F28B-AA9B521DF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2223" y="435935"/>
            <a:ext cx="2899129" cy="970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67CD40-DD21-722A-36B6-0E45E5942D91}"/>
              </a:ext>
            </a:extLst>
          </p:cNvPr>
          <p:cNvSpPr txBox="1"/>
          <p:nvPr/>
        </p:nvSpPr>
        <p:spPr>
          <a:xfrm>
            <a:off x="8814391" y="435935"/>
            <a:ext cx="3732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“Train Street” in Hanoi, Vietnam</a:t>
            </a:r>
          </a:p>
        </p:txBody>
      </p:sp>
    </p:spTree>
    <p:extLst>
      <p:ext uri="{BB962C8B-B14F-4D97-AF65-F5344CB8AC3E}">
        <p14:creationId xmlns:p14="http://schemas.microsoft.com/office/powerpoint/2010/main" val="34517323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E36A-B0F3-EDB2-286B-FB907EE5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8599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Importance of Safety in Construction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67888-C5FC-C6CF-97FF-E4B9FCD8D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51" t="1" r="8514" b="1"/>
          <a:stretch/>
        </p:blipFill>
        <p:spPr>
          <a:xfrm>
            <a:off x="713065" y="2129667"/>
            <a:ext cx="4764946" cy="3258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4B08A-F5C4-E0DB-0B9E-13EB41794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2861" y="1732449"/>
            <a:ext cx="5921057" cy="439990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According to the U.S. Bureau of Labor Statistics (BLS):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Construction industry consistently ranks among the sectors with the </a:t>
            </a:r>
            <a:r>
              <a:rPr lang="en-US" sz="2000" u="sng" dirty="0">
                <a:solidFill>
                  <a:srgbClr val="FE7058"/>
                </a:solidFill>
              </a:rPr>
              <a:t>highest fatality</a:t>
            </a:r>
            <a:r>
              <a:rPr lang="en-US" sz="2000" dirty="0"/>
              <a:t> rates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Construction is the most dangerous job in </a:t>
            </a:r>
            <a:r>
              <a:rPr lang="en-US" sz="2000" dirty="0">
                <a:solidFill>
                  <a:schemeClr val="tx1"/>
                </a:solidFill>
              </a:rPr>
              <a:t>NYC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5% of NYC total workforce is construction, but account for </a:t>
            </a:r>
            <a:r>
              <a:rPr lang="en-US" sz="2000" dirty="0">
                <a:solidFill>
                  <a:srgbClr val="FE7058"/>
                </a:solidFill>
              </a:rPr>
              <a:t>27% of work-related deaths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3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76A3-6227-BCC0-565D-9052CE328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07" y="146652"/>
            <a:ext cx="3532370" cy="1160476"/>
          </a:xfrm>
        </p:spPr>
        <p:txBody>
          <a:bodyPr anchor="b">
            <a:noAutofit/>
          </a:bodyPr>
          <a:lstStyle/>
          <a:p>
            <a:r>
              <a:rPr lang="en-US" sz="3600" dirty="0"/>
              <a:t>Understanding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7B87-0D21-0EBD-7BD5-CDD971418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733968"/>
            <a:ext cx="3352800" cy="4612640"/>
          </a:xfrm>
        </p:spPr>
        <p:txBody>
          <a:bodyPr anchor="t"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1800" dirty="0"/>
              <a:t>Physically remove the hazard</a:t>
            </a:r>
          </a:p>
          <a:p>
            <a:pPr marL="36900" indent="0">
              <a:buClr>
                <a:srgbClr val="E2A632"/>
              </a:buClr>
              <a:buNone/>
            </a:pPr>
            <a:endParaRPr lang="en-US" sz="1800" dirty="0"/>
          </a:p>
          <a:p>
            <a:pPr>
              <a:buClr>
                <a:schemeClr val="tx1"/>
              </a:buClr>
            </a:pPr>
            <a:r>
              <a:rPr lang="en-US" sz="1800" dirty="0"/>
              <a:t> Replace the hazard</a:t>
            </a:r>
          </a:p>
          <a:p>
            <a:pPr marL="36900" indent="0">
              <a:buClr>
                <a:srgbClr val="E2A632"/>
              </a:buClr>
              <a:buNone/>
            </a:pPr>
            <a:endParaRPr lang="en-US" sz="1800" dirty="0"/>
          </a:p>
          <a:p>
            <a:pPr>
              <a:buClr>
                <a:schemeClr val="tx1"/>
              </a:buClr>
            </a:pPr>
            <a:r>
              <a:rPr lang="en-US" sz="1800" dirty="0"/>
              <a:t> Engineer out the hazard</a:t>
            </a:r>
          </a:p>
          <a:p>
            <a:pPr marL="36900" indent="0">
              <a:buClr>
                <a:srgbClr val="E2A632"/>
              </a:buClr>
              <a:buNone/>
            </a:pPr>
            <a:endParaRPr lang="en-US" sz="1800" dirty="0"/>
          </a:p>
          <a:p>
            <a:pPr>
              <a:buClr>
                <a:schemeClr val="tx1"/>
              </a:buClr>
            </a:pPr>
            <a:r>
              <a:rPr lang="en-US" sz="1800" dirty="0"/>
              <a:t>Change the way people work</a:t>
            </a:r>
          </a:p>
          <a:p>
            <a:pPr>
              <a:buClr>
                <a:srgbClr val="E2A632"/>
              </a:buClr>
            </a:pPr>
            <a:endParaRPr lang="en-US" sz="1800" dirty="0"/>
          </a:p>
          <a:p>
            <a:pPr>
              <a:buClr>
                <a:schemeClr val="tx1"/>
              </a:buClr>
            </a:pPr>
            <a:r>
              <a:rPr lang="en-US" sz="1800" dirty="0"/>
              <a:t>Protect work with Personal Protective Equipment</a:t>
            </a:r>
          </a:p>
          <a:p>
            <a:pPr marL="36900" indent="0">
              <a:buClr>
                <a:srgbClr val="E2A632"/>
              </a:buClr>
              <a:buNone/>
            </a:pPr>
            <a:endParaRPr lang="en-US" sz="1600" dirty="0"/>
          </a:p>
          <a:p>
            <a:pPr>
              <a:buClr>
                <a:srgbClr val="E2A632"/>
              </a:buClr>
            </a:pPr>
            <a:endParaRPr lang="en-US" sz="1600" dirty="0"/>
          </a:p>
        </p:txBody>
      </p:sp>
      <p:pic>
        <p:nvPicPr>
          <p:cNvPr id="2067" name="Picture 206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2052" name="Picture 4" descr="CCOHS: Hazard and Risk - Hierarchy of Controls">
            <a:extLst>
              <a:ext uri="{FF2B5EF4-FFF2-40B4-BE49-F238E27FC236}">
                <a16:creationId xmlns:a16="http://schemas.microsoft.com/office/drawing/2014/main" id="{345FC352-BE6B-204B-EE88-F6E5945EE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1" t="5128" r="-3981" b="7534"/>
          <a:stretch/>
        </p:blipFill>
        <p:spPr bwMode="auto">
          <a:xfrm>
            <a:off x="5191192" y="0"/>
            <a:ext cx="66239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8A446BA-182B-1BC8-769B-7746F8DE6DFF}"/>
              </a:ext>
            </a:extLst>
          </p:cNvPr>
          <p:cNvSpPr/>
          <p:nvPr/>
        </p:nvSpPr>
        <p:spPr>
          <a:xfrm rot="5400000">
            <a:off x="4830202" y="1110007"/>
            <a:ext cx="416690" cy="1800085"/>
          </a:xfrm>
          <a:prstGeom prst="triangle">
            <a:avLst/>
          </a:prstGeom>
          <a:gradFill flip="none" rotWithShape="1">
            <a:gsLst>
              <a:gs pos="0">
                <a:srgbClr val="006CAA">
                  <a:shade val="30000"/>
                  <a:satMod val="115000"/>
                </a:srgbClr>
              </a:gs>
              <a:gs pos="50000">
                <a:srgbClr val="006CAA">
                  <a:shade val="67500"/>
                  <a:satMod val="115000"/>
                </a:srgbClr>
              </a:gs>
              <a:gs pos="100000">
                <a:srgbClr val="006CA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77ACE9D-1A8E-7983-3CF9-1ED1EC23D4B9}"/>
              </a:ext>
            </a:extLst>
          </p:cNvPr>
          <p:cNvSpPr/>
          <p:nvPr/>
        </p:nvSpPr>
        <p:spPr>
          <a:xfrm rot="5400000">
            <a:off x="5040176" y="1892329"/>
            <a:ext cx="416690" cy="2220031"/>
          </a:xfrm>
          <a:prstGeom prst="triangle">
            <a:avLst/>
          </a:prstGeom>
          <a:gradFill flip="none" rotWithShape="1">
            <a:gsLst>
              <a:gs pos="0">
                <a:srgbClr val="749B3F">
                  <a:shade val="30000"/>
                  <a:satMod val="115000"/>
                </a:srgbClr>
              </a:gs>
              <a:gs pos="50000">
                <a:srgbClr val="749B3F">
                  <a:shade val="67500"/>
                  <a:satMod val="115000"/>
                </a:srgbClr>
              </a:gs>
              <a:gs pos="100000">
                <a:srgbClr val="749B3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39FE28B-0110-3707-572A-986490C2E472}"/>
              </a:ext>
            </a:extLst>
          </p:cNvPr>
          <p:cNvSpPr/>
          <p:nvPr/>
        </p:nvSpPr>
        <p:spPr>
          <a:xfrm rot="5400000">
            <a:off x="5285542" y="2500276"/>
            <a:ext cx="416690" cy="2710762"/>
          </a:xfrm>
          <a:prstGeom prst="triangle">
            <a:avLst/>
          </a:prstGeom>
          <a:gradFill flip="none" rotWithShape="1">
            <a:gsLst>
              <a:gs pos="0">
                <a:srgbClr val="CEAA2B">
                  <a:shade val="30000"/>
                  <a:satMod val="115000"/>
                </a:srgbClr>
              </a:gs>
              <a:gs pos="50000">
                <a:srgbClr val="CEAA2B">
                  <a:shade val="67500"/>
                  <a:satMod val="115000"/>
                </a:srgbClr>
              </a:gs>
              <a:gs pos="100000">
                <a:srgbClr val="CEAA2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6CB3ABBD-4E38-C6E4-6B4C-C96FD80C83BE}"/>
              </a:ext>
            </a:extLst>
          </p:cNvPr>
          <p:cNvSpPr/>
          <p:nvPr/>
        </p:nvSpPr>
        <p:spPr>
          <a:xfrm rot="5400000">
            <a:off x="5492763" y="3241444"/>
            <a:ext cx="416690" cy="3125208"/>
          </a:xfrm>
          <a:prstGeom prst="triangle">
            <a:avLst/>
          </a:prstGeom>
          <a:gradFill flip="none" rotWithShape="1">
            <a:gsLst>
              <a:gs pos="0">
                <a:srgbClr val="CF6E29">
                  <a:shade val="30000"/>
                  <a:satMod val="115000"/>
                </a:srgbClr>
              </a:gs>
              <a:gs pos="50000">
                <a:srgbClr val="CF6E29">
                  <a:shade val="67500"/>
                  <a:satMod val="115000"/>
                </a:srgbClr>
              </a:gs>
              <a:gs pos="100000">
                <a:srgbClr val="CF6E29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95FD4ECA-1F31-E37F-ACD4-874435BDA802}"/>
              </a:ext>
            </a:extLst>
          </p:cNvPr>
          <p:cNvSpPr/>
          <p:nvPr/>
        </p:nvSpPr>
        <p:spPr>
          <a:xfrm rot="5400000">
            <a:off x="5816338" y="3771182"/>
            <a:ext cx="416690" cy="3772357"/>
          </a:xfrm>
          <a:prstGeom prst="triangle">
            <a:avLst/>
          </a:prstGeom>
          <a:gradFill flip="none" rotWithShape="1">
            <a:gsLst>
              <a:gs pos="0">
                <a:srgbClr val="B13524">
                  <a:shade val="30000"/>
                  <a:satMod val="115000"/>
                </a:srgbClr>
              </a:gs>
              <a:gs pos="50000">
                <a:srgbClr val="B13524">
                  <a:shade val="67500"/>
                  <a:satMod val="115000"/>
                </a:srgbClr>
              </a:gs>
              <a:gs pos="100000">
                <a:srgbClr val="B13524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5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EA74-8318-F9CF-9EB8-3D5DCC81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373" y="383875"/>
            <a:ext cx="5673175" cy="6090249"/>
          </a:xfrm>
        </p:spPr>
        <p:txBody>
          <a:bodyPr numCol="1">
            <a:normAutofit lnSpcReduction="10000"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Data: </a:t>
            </a:r>
            <a:endParaRPr lang="en-US" dirty="0">
              <a:solidFill>
                <a:srgbClr val="00B0F0"/>
              </a:solidFill>
            </a:endParaRPr>
          </a:p>
          <a:p>
            <a:pPr marL="450000" lvl="1" indent="0">
              <a:buNone/>
            </a:pPr>
            <a:r>
              <a:rPr lang="en-US" sz="2000" dirty="0"/>
              <a:t>DOB Construction Related Accident Reports</a:t>
            </a:r>
          </a:p>
          <a:p>
            <a:pPr marL="450000" lvl="1" indent="0">
              <a:buNone/>
            </a:pPr>
            <a:r>
              <a:rPr lang="en-US" sz="2000" i="1" dirty="0"/>
              <a:t>(Local Law 78)</a:t>
            </a:r>
          </a:p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Time Period:</a:t>
            </a:r>
          </a:p>
          <a:p>
            <a:pPr marL="450000" lvl="1" indent="0">
              <a:buNone/>
            </a:pPr>
            <a:r>
              <a:rPr lang="en-US" sz="2000" dirty="0"/>
              <a:t>January 2019 – September 2023</a:t>
            </a:r>
          </a:p>
          <a:p>
            <a:pPr marL="450000" lvl="1" indent="0"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Attributes: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Incident Dates and Times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NYC Boroughs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Site Union Information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Employment Dates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Worker vs. Pedestrian Incidents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Injury and Fatality Counts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0399A-50F0-52EA-5F47-361323D3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87" y="383875"/>
            <a:ext cx="4944440" cy="49444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1DB0394-66DB-2621-0636-D4E2338C3ED8}"/>
              </a:ext>
            </a:extLst>
          </p:cNvPr>
          <p:cNvSpPr txBox="1">
            <a:spLocks/>
          </p:cNvSpPr>
          <p:nvPr/>
        </p:nvSpPr>
        <p:spPr>
          <a:xfrm>
            <a:off x="6380548" y="5181600"/>
            <a:ext cx="4278986" cy="129252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E7058"/>
                </a:solidFill>
              </a:rPr>
              <a:t>Disclaimer</a:t>
            </a:r>
            <a:r>
              <a:rPr lang="en-US" sz="2400" dirty="0"/>
              <a:t>:</a:t>
            </a:r>
          </a:p>
          <a:p>
            <a:pPr marL="450000" lvl="1" indent="0">
              <a:buNone/>
            </a:pPr>
            <a:r>
              <a:rPr lang="en-US" dirty="0"/>
              <a:t>2020 September and December for unknown reason were not submitted</a:t>
            </a:r>
          </a:p>
        </p:txBody>
      </p:sp>
    </p:spTree>
    <p:extLst>
      <p:ext uri="{BB962C8B-B14F-4D97-AF65-F5344CB8AC3E}">
        <p14:creationId xmlns:p14="http://schemas.microsoft.com/office/powerpoint/2010/main" val="42860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ightbulb 3D models - Sketchfab">
            <a:extLst>
              <a:ext uri="{FF2B5EF4-FFF2-40B4-BE49-F238E27FC236}">
                <a16:creationId xmlns:a16="http://schemas.microsoft.com/office/drawing/2014/main" id="{2076FBC8-19CA-EF33-2561-03C25BEB8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9C774F-FCCD-585B-719D-57D28B5093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1236011">
            <a:off x="1572774" y="47653"/>
            <a:ext cx="5245615" cy="15510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2A4D67-1E5A-6913-4876-BA457CAAD0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-152400" y="1770258"/>
            <a:ext cx="4890655" cy="18873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8EA74-8318-F9CF-9EB8-3D5DCC81B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8" y="1884849"/>
            <a:ext cx="3776739" cy="1662685"/>
          </a:xfrm>
        </p:spPr>
        <p:txBody>
          <a:bodyPr numCol="1" anchor="ctr">
            <a:normAutofit/>
          </a:bodyPr>
          <a:lstStyle/>
          <a:p>
            <a:pPr marL="36900" indent="0" algn="ctr">
              <a:buClr>
                <a:srgbClr val="BF9C60"/>
              </a:buClr>
              <a:buNone/>
            </a:pPr>
            <a:r>
              <a:rPr lang="en-US" dirty="0"/>
              <a:t>Which of the NYC boroughs had most injured?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735010-81DF-AB03-572E-38765BE3F3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l="68663" t="12255" r="4644" b="52835"/>
          <a:stretch/>
        </p:blipFill>
        <p:spPr>
          <a:xfrm rot="16200000">
            <a:off x="8367678" y="-640863"/>
            <a:ext cx="2805720" cy="43687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7ADACC-87C2-ED0D-1CA0-FE317D4CA0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10412726">
            <a:off x="7382551" y="2719447"/>
            <a:ext cx="4878917" cy="187887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36AC53-3AE0-22BA-8200-8F3B8D4BA5B7}"/>
              </a:ext>
            </a:extLst>
          </p:cNvPr>
          <p:cNvSpPr txBox="1">
            <a:spLocks/>
          </p:cNvSpPr>
          <p:nvPr/>
        </p:nvSpPr>
        <p:spPr>
          <a:xfrm>
            <a:off x="7949594" y="640248"/>
            <a:ext cx="3776739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Which months had the most injured?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F989EB-03FF-F559-2206-26243DB71A3F}"/>
              </a:ext>
            </a:extLst>
          </p:cNvPr>
          <p:cNvSpPr txBox="1">
            <a:spLocks/>
          </p:cNvSpPr>
          <p:nvPr/>
        </p:nvSpPr>
        <p:spPr>
          <a:xfrm>
            <a:off x="7949593" y="2816985"/>
            <a:ext cx="3776739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What time of the day do the incidents happen more often?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9C73E3-068C-AA1C-E38B-D96537921D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10487439">
            <a:off x="6490806" y="4536099"/>
            <a:ext cx="4617253" cy="23963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71393F-3AAD-F054-5FE3-B020FF4F65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 rot="21294236">
            <a:off x="-30687" y="3888096"/>
            <a:ext cx="5293514" cy="233493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C22112-5C83-8CCA-6FD2-C742CCF696B4}"/>
              </a:ext>
            </a:extLst>
          </p:cNvPr>
          <p:cNvSpPr txBox="1">
            <a:spLocks/>
          </p:cNvSpPr>
          <p:nvPr/>
        </p:nvSpPr>
        <p:spPr>
          <a:xfrm>
            <a:off x="7139709" y="4893137"/>
            <a:ext cx="3241964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Do non-Union get injured more than Union?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F70DDF-14BF-67C2-DBAE-9C0D87939AA1}"/>
              </a:ext>
            </a:extLst>
          </p:cNvPr>
          <p:cNvSpPr txBox="1">
            <a:spLocks/>
          </p:cNvSpPr>
          <p:nvPr/>
        </p:nvSpPr>
        <p:spPr>
          <a:xfrm>
            <a:off x="760790" y="4297839"/>
            <a:ext cx="3776739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Have the Injured/Fatal incidents been increasing or decreasing throughout the years?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A181CD9-EB2C-848C-5EC5-FC9FB3C3EC3F}"/>
              </a:ext>
            </a:extLst>
          </p:cNvPr>
          <p:cNvSpPr txBox="1">
            <a:spLocks/>
          </p:cNvSpPr>
          <p:nvPr/>
        </p:nvSpPr>
        <p:spPr>
          <a:xfrm>
            <a:off x="2408134" y="-16016"/>
            <a:ext cx="3776739" cy="16626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Clr>
                <a:srgbClr val="BF9C60"/>
              </a:buClr>
              <a:buFont typeface="Wingdings 2" charset="2"/>
              <a:buNone/>
            </a:pPr>
            <a:r>
              <a:rPr lang="en-US" dirty="0"/>
              <a:t>Do more experienced workers get injured less?</a:t>
            </a:r>
          </a:p>
        </p:txBody>
      </p:sp>
    </p:spTree>
    <p:extLst>
      <p:ext uri="{BB962C8B-B14F-4D97-AF65-F5344CB8AC3E}">
        <p14:creationId xmlns:p14="http://schemas.microsoft.com/office/powerpoint/2010/main" val="851463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CF4B6B-B1A3-CD00-ECB3-7E537AE4A8BE}"/>
              </a:ext>
            </a:extLst>
          </p:cNvPr>
          <p:cNvSpPr txBox="1">
            <a:spLocks/>
          </p:cNvSpPr>
          <p:nvPr/>
        </p:nvSpPr>
        <p:spPr>
          <a:xfrm>
            <a:off x="6163844" y="3429000"/>
            <a:ext cx="5674153" cy="1422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Graph Interpretations: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Injured workers AND pedestrians have gradually been increasing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BC16D7-F22C-9EB5-EEDA-D5F5CAA9A1B5}"/>
              </a:ext>
            </a:extLst>
          </p:cNvPr>
          <p:cNvGrpSpPr/>
          <p:nvPr/>
        </p:nvGrpSpPr>
        <p:grpSpPr>
          <a:xfrm>
            <a:off x="3780028" y="2489"/>
            <a:ext cx="5293514" cy="2334931"/>
            <a:chOff x="-30687" y="3888096"/>
            <a:chExt cx="5293514" cy="233493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79A0755-A5D6-5111-F72F-390F1BE94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21294236">
              <a:off x="-30687" y="3888096"/>
              <a:ext cx="5293514" cy="23349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C310E49C-164E-E423-FD1A-038857A5932C}"/>
                </a:ext>
              </a:extLst>
            </p:cNvPr>
            <p:cNvSpPr txBox="1">
              <a:spLocks/>
            </p:cNvSpPr>
            <p:nvPr/>
          </p:nvSpPr>
          <p:spPr>
            <a:xfrm>
              <a:off x="760790" y="4297839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Have the Injured/Fatal incidents been increasing or decreasing throughout the years?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776466-6572-4BA2-F74C-CA3A04A1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03" y="2456330"/>
            <a:ext cx="543877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035CFC-69FE-4987-1C7E-F4369D0FB34A}"/>
              </a:ext>
            </a:extLst>
          </p:cNvPr>
          <p:cNvSpPr/>
          <p:nvPr/>
        </p:nvSpPr>
        <p:spPr>
          <a:xfrm>
            <a:off x="1071418" y="2817091"/>
            <a:ext cx="4572000" cy="3362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EF21-E648-A816-2122-4D2AFF494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328" y="72946"/>
            <a:ext cx="7011005" cy="3093587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Peeks: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Summer Months: </a:t>
            </a:r>
            <a:r>
              <a:rPr lang="en-US" dirty="0">
                <a:solidFill>
                  <a:srgbClr val="FE7058"/>
                </a:solidFill>
              </a:rPr>
              <a:t>June, July August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End of Year Holiday Months, specifically </a:t>
            </a:r>
            <a:r>
              <a:rPr lang="en-US" dirty="0">
                <a:solidFill>
                  <a:srgbClr val="FE7058"/>
                </a:solidFill>
              </a:rPr>
              <a:t>November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Potential Explanation: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Summer </a:t>
            </a:r>
            <a:r>
              <a:rPr lang="en-US" dirty="0">
                <a:solidFill>
                  <a:srgbClr val="FE7058"/>
                </a:solidFill>
              </a:rPr>
              <a:t>heat</a:t>
            </a:r>
            <a:r>
              <a:rPr lang="en-US" dirty="0">
                <a:solidFill>
                  <a:schemeClr val="tx1"/>
                </a:solidFill>
              </a:rPr>
              <a:t> adding a layer of hazard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FE7058"/>
                </a:solidFill>
              </a:rPr>
              <a:t>Pressure</a:t>
            </a:r>
            <a:r>
              <a:rPr lang="en-US" dirty="0">
                <a:solidFill>
                  <a:schemeClr val="tx1"/>
                </a:solidFill>
              </a:rPr>
              <a:t> to complete projects before the holidays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0E1098-2364-385F-8F7E-3E30518D82B7}"/>
              </a:ext>
            </a:extLst>
          </p:cNvPr>
          <p:cNvGrpSpPr/>
          <p:nvPr/>
        </p:nvGrpSpPr>
        <p:grpSpPr>
          <a:xfrm>
            <a:off x="473528" y="72947"/>
            <a:ext cx="4368799" cy="2805720"/>
            <a:chOff x="7586138" y="140677"/>
            <a:chExt cx="4368799" cy="28057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D5675F-165C-9AEA-DC9F-5935830E7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</a:blip>
            <a:srcRect l="68663" t="12255" r="4644" b="52835"/>
            <a:stretch/>
          </p:blipFill>
          <p:spPr>
            <a:xfrm rot="16200000">
              <a:off x="8367678" y="-640863"/>
              <a:ext cx="2805720" cy="436879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23AFD42-D0EF-CAF6-6E79-171CC8919F69}"/>
                </a:ext>
              </a:extLst>
            </p:cNvPr>
            <p:cNvSpPr txBox="1">
              <a:spLocks/>
            </p:cNvSpPr>
            <p:nvPr/>
          </p:nvSpPr>
          <p:spPr>
            <a:xfrm>
              <a:off x="7949594" y="640248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Which months had the most injured?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99C234-D8BE-2C45-CA1D-FF67F80E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68173"/>
            <a:ext cx="12192000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6FADBD-7F6E-7E86-8236-221AFB99CA6C}"/>
              </a:ext>
            </a:extLst>
          </p:cNvPr>
          <p:cNvSpPr/>
          <p:nvPr/>
        </p:nvSpPr>
        <p:spPr>
          <a:xfrm>
            <a:off x="3953934" y="4368800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EB79AC-3140-5DA8-D6A3-74950C8A3CC4}"/>
              </a:ext>
            </a:extLst>
          </p:cNvPr>
          <p:cNvSpPr/>
          <p:nvPr/>
        </p:nvSpPr>
        <p:spPr>
          <a:xfrm>
            <a:off x="4516356" y="4284114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516574-3079-89C4-8F96-D4E23F83FB86}"/>
              </a:ext>
            </a:extLst>
          </p:cNvPr>
          <p:cNvSpPr/>
          <p:nvPr/>
        </p:nvSpPr>
        <p:spPr>
          <a:xfrm>
            <a:off x="5998633" y="4284114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7D48A1-A04F-9CCB-5E02-F96EB011372A}"/>
              </a:ext>
            </a:extLst>
          </p:cNvPr>
          <p:cNvSpPr/>
          <p:nvPr/>
        </p:nvSpPr>
        <p:spPr>
          <a:xfrm>
            <a:off x="6915151" y="4457212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A479DF6-D16A-78A9-EBAB-74E0D946229F}"/>
              </a:ext>
            </a:extLst>
          </p:cNvPr>
          <p:cNvSpPr/>
          <p:nvPr/>
        </p:nvSpPr>
        <p:spPr>
          <a:xfrm>
            <a:off x="8771467" y="4237041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430A73-B04E-76E9-3251-C0D30B47551E}"/>
              </a:ext>
            </a:extLst>
          </p:cNvPr>
          <p:cNvSpPr/>
          <p:nvPr/>
        </p:nvSpPr>
        <p:spPr>
          <a:xfrm>
            <a:off x="9304867" y="4215386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392066-7BBF-A80C-16A1-ACC1765D700A}"/>
              </a:ext>
            </a:extLst>
          </p:cNvPr>
          <p:cNvSpPr/>
          <p:nvPr/>
        </p:nvSpPr>
        <p:spPr>
          <a:xfrm>
            <a:off x="10981267" y="3698919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BF3104-1F93-C849-48DB-EC184545958A}"/>
              </a:ext>
            </a:extLst>
          </p:cNvPr>
          <p:cNvSpPr/>
          <p:nvPr/>
        </p:nvSpPr>
        <p:spPr>
          <a:xfrm>
            <a:off x="2116666" y="4638795"/>
            <a:ext cx="194733" cy="16937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4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9FFB-665E-58E3-9E55-839176B0B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045" y="72947"/>
            <a:ext cx="6876145" cy="26448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Most Injured Shift: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Day Shift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 Graph Interpretation: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Within our shift analysis, we are also seeing a steady rise in injured, especially during the day shift.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11AM – 1PM is usually when workers are going lunch or coming back from lunch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DD63C-95B8-BF4D-B93A-CA37B70016E8}"/>
              </a:ext>
            </a:extLst>
          </p:cNvPr>
          <p:cNvGrpSpPr/>
          <p:nvPr/>
        </p:nvGrpSpPr>
        <p:grpSpPr>
          <a:xfrm>
            <a:off x="7230153" y="189238"/>
            <a:ext cx="4878917" cy="1878870"/>
            <a:chOff x="7382551" y="2719447"/>
            <a:chExt cx="4878917" cy="1878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0641A-418B-FF98-CF24-06C271B6C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</a:blip>
            <a:stretch>
              <a:fillRect/>
            </a:stretch>
          </p:blipFill>
          <p:spPr>
            <a:xfrm rot="10412726">
              <a:off x="7382551" y="2719447"/>
              <a:ext cx="4878917" cy="187887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2A2D143-F8F0-58D4-5DA2-E99393A77E72}"/>
                </a:ext>
              </a:extLst>
            </p:cNvPr>
            <p:cNvSpPr txBox="1">
              <a:spLocks/>
            </p:cNvSpPr>
            <p:nvPr/>
          </p:nvSpPr>
          <p:spPr>
            <a:xfrm>
              <a:off x="7949593" y="2816985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Font typeface="Wingdings 2" charset="2"/>
                <a:buNone/>
              </a:pPr>
              <a:r>
                <a:rPr lang="en-US" dirty="0"/>
                <a:t>What time of the day do the incidents happen more often?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22A461-53A1-0422-B54D-EF2A8173B0AC}"/>
              </a:ext>
            </a:extLst>
          </p:cNvPr>
          <p:cNvSpPr txBox="1">
            <a:spLocks/>
          </p:cNvSpPr>
          <p:nvPr/>
        </p:nvSpPr>
        <p:spPr>
          <a:xfrm>
            <a:off x="2952779" y="72947"/>
            <a:ext cx="4078434" cy="9261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B0F0"/>
                </a:solidFill>
              </a:rPr>
              <a:t>Most Injured Shift Interval: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3</a:t>
            </a:r>
            <a:r>
              <a:rPr lang="en-US" baseline="30000" dirty="0">
                <a:solidFill>
                  <a:schemeClr val="tx1"/>
                </a:solidFill>
              </a:rPr>
              <a:t>rd</a:t>
            </a:r>
            <a:r>
              <a:rPr lang="en-US" dirty="0">
                <a:solidFill>
                  <a:schemeClr val="tx1"/>
                </a:solidFill>
              </a:rPr>
              <a:t> Shift Interval (11AM – 1PM)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64E87EB-9C44-17A9-3BC2-0FEFB0B64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492" y="2743200"/>
            <a:ext cx="4699476" cy="38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B33D3BE-D60B-96ED-1C60-1E7D0980FDFE}"/>
              </a:ext>
            </a:extLst>
          </p:cNvPr>
          <p:cNvGrpSpPr/>
          <p:nvPr/>
        </p:nvGrpSpPr>
        <p:grpSpPr>
          <a:xfrm>
            <a:off x="598031" y="2743200"/>
            <a:ext cx="4709496" cy="3868220"/>
            <a:chOff x="598031" y="2743200"/>
            <a:chExt cx="4709496" cy="386822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6C2760A-CBE4-1A91-9D92-A831D45F9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31" y="2743200"/>
              <a:ext cx="4709496" cy="386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187FDC6-013F-3C8B-47DF-1A4ACDFA3B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" r="59304"/>
            <a:stretch/>
          </p:blipFill>
          <p:spPr bwMode="auto">
            <a:xfrm>
              <a:off x="608051" y="2743200"/>
              <a:ext cx="1906549" cy="3868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C385912-12A7-D136-9B39-11E0C4779F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10" r="-214" b="55677"/>
            <a:stretch/>
          </p:blipFill>
          <p:spPr bwMode="auto">
            <a:xfrm>
              <a:off x="2514599" y="2743200"/>
              <a:ext cx="2792927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7941EF-1D7B-BC9A-6313-D7CDB4D10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r="-214"/>
          <a:stretch/>
        </p:blipFill>
        <p:spPr bwMode="auto">
          <a:xfrm>
            <a:off x="598031" y="2743200"/>
            <a:ext cx="4709495" cy="38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7FE769E-FF80-A488-7541-D7AC30C5AF4B}"/>
              </a:ext>
            </a:extLst>
          </p:cNvPr>
          <p:cNvSpPr/>
          <p:nvPr/>
        </p:nvSpPr>
        <p:spPr>
          <a:xfrm rot="16200000">
            <a:off x="2497356" y="2623284"/>
            <a:ext cx="3868220" cy="4108052"/>
          </a:xfrm>
          <a:prstGeom prst="triangle">
            <a:avLst>
              <a:gd name="adj" fmla="val 49803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61000">
                <a:srgbClr val="FFFF00">
                  <a:tint val="44500"/>
                  <a:satMod val="160000"/>
                  <a:alpha val="46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52AC6E-1102-5F11-4A3C-4D89CE7C99FD}"/>
              </a:ext>
            </a:extLst>
          </p:cNvPr>
          <p:cNvSpPr/>
          <p:nvPr/>
        </p:nvSpPr>
        <p:spPr>
          <a:xfrm>
            <a:off x="1209964" y="3001818"/>
            <a:ext cx="3980872" cy="30358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8CB7F2-92EC-92C2-5042-586E00A674DE}"/>
              </a:ext>
            </a:extLst>
          </p:cNvPr>
          <p:cNvSpPr/>
          <p:nvPr/>
        </p:nvSpPr>
        <p:spPr>
          <a:xfrm>
            <a:off x="7076914" y="3144982"/>
            <a:ext cx="3980872" cy="30358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6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  <p:bldP spid="19" grpId="1" animBg="1"/>
      <p:bldP spid="20" grpId="0" animBg="1"/>
      <p:bldP spid="21" grpId="0" animBg="1"/>
      <p:bldP spid="2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9FFB-665E-58E3-9E55-839176B0B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0543" y="4830015"/>
            <a:ext cx="5148324" cy="159424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Most Injured Borough: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Manhattan until 2019-2022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Brooklyn in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A6672A-C73F-3D6B-3116-DBC60594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3" y="7618"/>
            <a:ext cx="6858000" cy="43148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E03B11-87E5-8627-DB95-C3C437F27A23}"/>
              </a:ext>
            </a:extLst>
          </p:cNvPr>
          <p:cNvGrpSpPr/>
          <p:nvPr/>
        </p:nvGrpSpPr>
        <p:grpSpPr>
          <a:xfrm>
            <a:off x="982132" y="4340899"/>
            <a:ext cx="5080001" cy="2535557"/>
            <a:chOff x="-152400" y="1363133"/>
            <a:chExt cx="5122333" cy="26585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0EAAEBE-0182-7EF8-6DE2-D0A8221CC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</a:blip>
            <a:stretch>
              <a:fillRect/>
            </a:stretch>
          </p:blipFill>
          <p:spPr>
            <a:xfrm>
              <a:off x="-152400" y="1363133"/>
              <a:ext cx="5122333" cy="265853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7294E762-5CDE-D251-C898-D2E47D26DECD}"/>
                </a:ext>
              </a:extLst>
            </p:cNvPr>
            <p:cNvSpPr txBox="1">
              <a:spLocks/>
            </p:cNvSpPr>
            <p:nvPr/>
          </p:nvSpPr>
          <p:spPr>
            <a:xfrm>
              <a:off x="465668" y="1884849"/>
              <a:ext cx="3776739" cy="166268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numCol="1" rtlCol="0" anchor="ctr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Clr>
                  <a:srgbClr val="BF9C60"/>
                </a:buClr>
                <a:buNone/>
              </a:pPr>
              <a:r>
                <a:rPr lang="en-US" dirty="0"/>
                <a:t>Which of the NYC boroughs had most injured?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478DA8-3002-F466-6BFB-7C5D16EA4FBD}"/>
              </a:ext>
            </a:extLst>
          </p:cNvPr>
          <p:cNvSpPr txBox="1">
            <a:spLocks/>
          </p:cNvSpPr>
          <p:nvPr/>
        </p:nvSpPr>
        <p:spPr>
          <a:xfrm>
            <a:off x="6950543" y="798360"/>
            <a:ext cx="5148324" cy="26448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00B0F0"/>
                </a:solidFill>
              </a:rPr>
              <a:t>Graph Interpretation: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Most boroughs except for Staten Island have been increasing in injured.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Manhattan was seen a significant decrease in injured in 2023.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C314EC-020C-A032-37D9-F92F94A4A0AE}"/>
              </a:ext>
            </a:extLst>
          </p:cNvPr>
          <p:cNvSpPr/>
          <p:nvPr/>
        </p:nvSpPr>
        <p:spPr>
          <a:xfrm>
            <a:off x="822037" y="393192"/>
            <a:ext cx="4518582" cy="32644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3584</TotalTime>
  <Words>767</Words>
  <Application>Microsoft Office PowerPoint</Application>
  <PresentationFormat>Widescreen</PresentationFormat>
  <Paragraphs>108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Calisto MT</vt:lpstr>
      <vt:lpstr>Wingdings</vt:lpstr>
      <vt:lpstr>Wingdings 2</vt:lpstr>
      <vt:lpstr>Slate</vt:lpstr>
      <vt:lpstr>Building a Safer Future</vt:lpstr>
      <vt:lpstr>Importance of Safety in Construction</vt:lpstr>
      <vt:lpstr>Understanding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Major Take Aways</vt:lpstr>
      <vt:lpstr>Optimistic Future Resolutions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Safer Future</dc:title>
  <dc:creator>Roman Leshchinskiy</dc:creator>
  <cp:lastModifiedBy>Roman Leshchinskiy</cp:lastModifiedBy>
  <cp:revision>5</cp:revision>
  <dcterms:created xsi:type="dcterms:W3CDTF">2023-11-13T23:22:59Z</dcterms:created>
  <dcterms:modified xsi:type="dcterms:W3CDTF">2023-11-21T03:16:38Z</dcterms:modified>
</cp:coreProperties>
</file>